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85" r:id="rId6"/>
    <p:sldId id="286" r:id="rId7"/>
    <p:sldId id="259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69" r:id="rId16"/>
    <p:sldId id="260" r:id="rId17"/>
    <p:sldId id="261" r:id="rId18"/>
    <p:sldId id="262" r:id="rId19"/>
    <p:sldId id="263" r:id="rId20"/>
    <p:sldId id="272" r:id="rId21"/>
    <p:sldId id="273" r:id="rId22"/>
    <p:sldId id="274" r:id="rId23"/>
    <p:sldId id="275" r:id="rId24"/>
    <p:sldId id="283" r:id="rId25"/>
    <p:sldId id="287" r:id="rId26"/>
    <p:sldId id="288" r:id="rId27"/>
    <p:sldId id="276" r:id="rId28"/>
    <p:sldId id="277" r:id="rId29"/>
    <p:sldId id="278" r:id="rId30"/>
    <p:sldId id="279" r:id="rId31"/>
    <p:sldId id="280" r:id="rId32"/>
    <p:sldId id="282" r:id="rId33"/>
    <p:sldId id="289" r:id="rId34"/>
    <p:sldId id="28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9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4072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4496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1666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598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695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0338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171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8693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9534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410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9325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3CE45-259E-49C1-B799-BE250F6C3C4F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5FCD-5C88-4AC4-99EF-E1C455864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9795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latin typeface="Script MT Bold" panose="03040602040607080904" pitchFamily="66" charset="0"/>
              </a:rPr>
              <a:t>Correlational</a:t>
            </a:r>
            <a:r>
              <a:rPr lang="en-US" dirty="0" smtClean="0">
                <a:latin typeface="Script MT Bold" panose="03040602040607080904" pitchFamily="66" charset="0"/>
              </a:rPr>
              <a:t> Research</a:t>
            </a:r>
            <a:endParaRPr lang="en-US" dirty="0">
              <a:latin typeface="Script MT Bold" panose="030406020406070809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				</a:t>
            </a:r>
          </a:p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					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1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/>
          </a:p>
          <a:p>
            <a:r>
              <a:rPr lang="en-US" b="1" dirty="0" smtClean="0"/>
              <a:t>Dependent </a:t>
            </a:r>
            <a:r>
              <a:rPr lang="en-US" b="1" dirty="0"/>
              <a:t>Variable (Responding Variable</a:t>
            </a:r>
            <a:r>
              <a:rPr lang="en-US" b="1" dirty="0" smtClean="0"/>
              <a:t>)</a:t>
            </a:r>
          </a:p>
          <a:p>
            <a:pPr marL="0" indent="0">
              <a:buNone/>
            </a:pP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b="1" dirty="0" smtClean="0"/>
              <a:t>factors or conditions that will change </a:t>
            </a:r>
            <a:r>
              <a:rPr lang="en-US" dirty="0" smtClean="0"/>
              <a:t>as result of independent variable.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There can be </a:t>
            </a:r>
            <a:r>
              <a:rPr lang="en-US" b="1" dirty="0" smtClean="0"/>
              <a:t>one or more </a:t>
            </a:r>
            <a:r>
              <a:rPr lang="en-US" dirty="0" smtClean="0"/>
              <a:t>dependent variables in the research.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8144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Controlled Variables</a:t>
            </a:r>
          </a:p>
          <a:p>
            <a:pPr marL="0" indent="0">
              <a:buNone/>
            </a:pP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b="1" dirty="0" smtClean="0"/>
              <a:t>factors or conditions that can be kept the same (unchanged) </a:t>
            </a:r>
            <a:r>
              <a:rPr lang="en-US" dirty="0" smtClean="0"/>
              <a:t>in the research.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There can be </a:t>
            </a:r>
            <a:r>
              <a:rPr lang="en-US" b="1" dirty="0" smtClean="0"/>
              <a:t>many controlled variables </a:t>
            </a:r>
            <a:r>
              <a:rPr lang="en-US" dirty="0" smtClean="0"/>
              <a:t>in a research.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76994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3200" b="1" dirty="0" smtClean="0"/>
              <a:t>Does changing temperature of a ball affect the height of the ball with bounce?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2198386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Independent </a:t>
            </a:r>
            <a:r>
              <a:rPr lang="en-US" b="1" dirty="0" smtClean="0"/>
              <a:t>Variable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dirty="0" smtClean="0"/>
              <a:t>Temperature of the ball</a:t>
            </a:r>
            <a:endParaRPr lang="en-US" b="1" dirty="0"/>
          </a:p>
          <a:p>
            <a:r>
              <a:rPr lang="en-US" b="1" dirty="0"/>
              <a:t>Dependent </a:t>
            </a:r>
            <a:r>
              <a:rPr lang="en-US" b="1" dirty="0" smtClean="0"/>
              <a:t>Variable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dirty="0" smtClean="0"/>
              <a:t>Height of the ball</a:t>
            </a:r>
            <a:endParaRPr lang="en-US" dirty="0"/>
          </a:p>
          <a:p>
            <a:r>
              <a:rPr lang="en-US" b="1" dirty="0"/>
              <a:t>Controlled Variable</a:t>
            </a:r>
          </a:p>
          <a:p>
            <a:pPr marL="1371600" lvl="3" indent="0">
              <a:buNone/>
            </a:pPr>
            <a:r>
              <a:rPr lang="en-US" dirty="0" smtClean="0"/>
              <a:t>	</a:t>
            </a:r>
            <a:r>
              <a:rPr lang="en-US" sz="2800" dirty="0" smtClean="0"/>
              <a:t>Same ball</a:t>
            </a:r>
          </a:p>
          <a:p>
            <a:pPr marL="1371600" lvl="3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Dropped from same height</a:t>
            </a:r>
          </a:p>
          <a:p>
            <a:pPr marL="1371600" lvl="3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Dropped onto the same surface</a:t>
            </a:r>
          </a:p>
          <a:p>
            <a:pPr marL="1371600" lvl="3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etc….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3965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b="1" dirty="0" smtClean="0"/>
              <a:t>Does changing the </a:t>
            </a:r>
            <a:r>
              <a:rPr lang="en-US" sz="3200" b="1" dirty="0" err="1" smtClean="0"/>
              <a:t>colour</a:t>
            </a:r>
            <a:r>
              <a:rPr lang="en-US" sz="3200" b="1" dirty="0" smtClean="0"/>
              <a:t> of light affect the growth rate of plants?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3400363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Independent Variable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The </a:t>
            </a:r>
            <a:r>
              <a:rPr lang="en-US" dirty="0" err="1" smtClean="0"/>
              <a:t>colour</a:t>
            </a:r>
            <a:r>
              <a:rPr lang="en-US" dirty="0" smtClean="0"/>
              <a:t> of Light</a:t>
            </a:r>
          </a:p>
          <a:p>
            <a:r>
              <a:rPr lang="en-US" b="1" dirty="0" smtClean="0"/>
              <a:t>Dependent Variable</a:t>
            </a:r>
          </a:p>
          <a:p>
            <a:pPr marL="914400" lvl="2" indent="0">
              <a:buNone/>
            </a:pPr>
            <a:r>
              <a:rPr lang="en-US" sz="2800" dirty="0" smtClean="0"/>
              <a:t>Growth rate of plants</a:t>
            </a:r>
          </a:p>
          <a:p>
            <a:r>
              <a:rPr lang="en-US" b="1" dirty="0" smtClean="0"/>
              <a:t>Controlled Variable</a:t>
            </a:r>
          </a:p>
          <a:p>
            <a:pPr marL="914400" lvl="2" indent="0">
              <a:buNone/>
            </a:pPr>
            <a:r>
              <a:rPr lang="en-US" sz="2800" dirty="0" smtClean="0"/>
              <a:t>Same type/Size of plant</a:t>
            </a:r>
          </a:p>
          <a:p>
            <a:pPr marL="914400" lvl="2" indent="0">
              <a:buNone/>
            </a:pPr>
            <a:r>
              <a:rPr lang="en-US" sz="2800" dirty="0" smtClean="0"/>
              <a:t>Same Wattage of bulb</a:t>
            </a:r>
          </a:p>
          <a:p>
            <a:pPr marL="914400" lvl="2" indent="0">
              <a:buNone/>
            </a:pPr>
            <a:r>
              <a:rPr lang="en-US" sz="2800" dirty="0" smtClean="0"/>
              <a:t>Same soil</a:t>
            </a:r>
          </a:p>
          <a:p>
            <a:pPr marL="914400" lvl="2" indent="0">
              <a:buNone/>
            </a:pPr>
            <a:r>
              <a:rPr lang="en-US" sz="2800" dirty="0" smtClean="0"/>
              <a:t>Same amount of water</a:t>
            </a:r>
          </a:p>
          <a:p>
            <a:pPr marL="914400" lvl="2" indent="0">
              <a:buNone/>
            </a:pPr>
            <a:r>
              <a:rPr lang="en-US" sz="2800" dirty="0" err="1" smtClean="0"/>
              <a:t>etc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229576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Naturalistic Observation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Survey Method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Archival Research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3600480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Naturalistic Research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Observe and record variables in natural environment without interference.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91625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Survey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Dependent upon survey of respondents and questionnaires.</a:t>
            </a:r>
          </a:p>
          <a:p>
            <a:r>
              <a:rPr lang="en-US" dirty="0" smtClean="0"/>
              <a:t>It is quick and covers large population.</a:t>
            </a:r>
          </a:p>
          <a:p>
            <a:r>
              <a:rPr lang="en-US" dirty="0" smtClean="0"/>
              <a:t>Random sampling is vital part of 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9864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Archival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Analyze historical records and data collected by others.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Questions the reliability of method used for recording.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1806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Historical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Karl Pearson introduced modern correlation techniques in 1985 at Royal society meeting in London where he illustrated his statistical model using </a:t>
            </a:r>
            <a:r>
              <a:rPr lang="en-US" b="1" dirty="0" smtClean="0"/>
              <a:t>Darwin’s evolution </a:t>
            </a:r>
            <a:r>
              <a:rPr lang="en-US" dirty="0" smtClean="0"/>
              <a:t>and </a:t>
            </a:r>
            <a:r>
              <a:rPr lang="en-US" b="1" dirty="0" smtClean="0"/>
              <a:t>Galton’s heredity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Improvements were slow coming until the arrival of micro computers when </a:t>
            </a:r>
            <a:r>
              <a:rPr lang="en-US" b="1" dirty="0" smtClean="0"/>
              <a:t>complex regression analysis of multiple variables </a:t>
            </a:r>
            <a:r>
              <a:rPr lang="en-US" dirty="0" smtClean="0"/>
              <a:t>was possible.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686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At least 30 or more participants </a:t>
            </a:r>
            <a:r>
              <a:rPr lang="en-US" dirty="0" smtClean="0"/>
              <a:t>in the research to increase validity of the research</a:t>
            </a:r>
          </a:p>
          <a:p>
            <a:endParaRPr lang="en-US" dirty="0" smtClean="0"/>
          </a:p>
          <a:p>
            <a:r>
              <a:rPr lang="en-US" b="1" dirty="0" smtClean="0"/>
              <a:t>Positive Correlation</a:t>
            </a:r>
          </a:p>
          <a:p>
            <a:r>
              <a:rPr lang="en-US" b="1" dirty="0" smtClean="0"/>
              <a:t>Negative Correlation</a:t>
            </a:r>
          </a:p>
          <a:p>
            <a:r>
              <a:rPr lang="en-US" b="1" dirty="0" smtClean="0"/>
              <a:t>Correlation Coefficient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274664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Positive Correlation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dirty="0" smtClean="0"/>
              <a:t>If the variable A increases, so does the variable B.</a:t>
            </a:r>
          </a:p>
          <a:p>
            <a:pPr marL="0" indent="0">
              <a:buNone/>
            </a:pPr>
            <a:r>
              <a:rPr lang="en-US" b="1" dirty="0" smtClean="0"/>
              <a:t>			</a:t>
            </a:r>
            <a:r>
              <a:rPr lang="en-US" dirty="0" smtClean="0"/>
              <a:t>High with high, Low with low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b="1" dirty="0" err="1" smtClean="0"/>
              <a:t>e.g</a:t>
            </a:r>
            <a:r>
              <a:rPr lang="en-US" b="1" dirty="0" smtClean="0"/>
              <a:t> : </a:t>
            </a:r>
            <a:r>
              <a:rPr lang="en-US" dirty="0" smtClean="0"/>
              <a:t>Number of hours of study and exam score.</a:t>
            </a:r>
          </a:p>
        </p:txBody>
      </p:sp>
    </p:spTree>
    <p:extLst>
      <p:ext uri="{BB962C8B-B14F-4D97-AF65-F5344CB8AC3E}">
        <p14:creationId xmlns="" xmlns:p14="http://schemas.microsoft.com/office/powerpoint/2010/main" val="2505291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Negative Correlation</a:t>
            </a:r>
          </a:p>
          <a:p>
            <a:pPr marL="0" indent="0">
              <a:buNone/>
            </a:pPr>
            <a:r>
              <a:rPr lang="en-US" b="1" dirty="0" smtClean="0"/>
              <a:t>		</a:t>
            </a:r>
            <a:r>
              <a:rPr lang="en-US" dirty="0" smtClean="0"/>
              <a:t>If </a:t>
            </a:r>
            <a:r>
              <a:rPr lang="en-US" dirty="0"/>
              <a:t>the variable A increases, </a:t>
            </a:r>
            <a:r>
              <a:rPr lang="en-US" dirty="0" smtClean="0"/>
              <a:t>variable B will decrease.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			</a:t>
            </a:r>
            <a:r>
              <a:rPr lang="en-US" dirty="0"/>
              <a:t>High with </a:t>
            </a:r>
            <a:r>
              <a:rPr lang="en-US" dirty="0" smtClean="0"/>
              <a:t>low, </a:t>
            </a:r>
            <a:r>
              <a:rPr lang="en-US" dirty="0"/>
              <a:t>Low with </a:t>
            </a:r>
            <a:r>
              <a:rPr lang="en-US" dirty="0" smtClean="0"/>
              <a:t>high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		</a:t>
            </a:r>
            <a:r>
              <a:rPr lang="en-US" b="1" dirty="0" err="1" smtClean="0"/>
              <a:t>e.g</a:t>
            </a:r>
            <a:r>
              <a:rPr lang="en-US" b="1" dirty="0" smtClean="0"/>
              <a:t>: </a:t>
            </a:r>
            <a:r>
              <a:rPr lang="en-US" dirty="0" smtClean="0"/>
              <a:t>Level of stress and exam score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695527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r>
              <a:rPr lang="en-US" b="1" dirty="0" smtClean="0"/>
              <a:t>Correlation Coefficient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dirty="0" smtClean="0"/>
              <a:t>It is </a:t>
            </a:r>
            <a:r>
              <a:rPr lang="en-US" b="1" dirty="0" smtClean="0"/>
              <a:t>numerical representation </a:t>
            </a:r>
            <a:r>
              <a:rPr lang="en-US" dirty="0" smtClean="0"/>
              <a:t>of the strength and direction of relationship.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	The </a:t>
            </a:r>
            <a:r>
              <a:rPr lang="en-US" dirty="0"/>
              <a:t>Correlation </a:t>
            </a:r>
            <a:r>
              <a:rPr lang="en-US" dirty="0" smtClean="0"/>
              <a:t>Coefficient of </a:t>
            </a:r>
            <a:r>
              <a:rPr lang="en-US" b="1" dirty="0" smtClean="0"/>
              <a:t>-1 indicates weak </a:t>
            </a:r>
            <a:r>
              <a:rPr lang="en-US" dirty="0" smtClean="0"/>
              <a:t>relationship.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	The Correlation Coefficient of </a:t>
            </a:r>
            <a:r>
              <a:rPr lang="en-US" b="1" dirty="0" smtClean="0"/>
              <a:t>+1 </a:t>
            </a:r>
            <a:r>
              <a:rPr lang="en-US" b="1" dirty="0"/>
              <a:t>indicates </a:t>
            </a:r>
            <a:r>
              <a:rPr lang="en-US" b="1" dirty="0" smtClean="0"/>
              <a:t>strong </a:t>
            </a:r>
            <a:r>
              <a:rPr lang="en-US" dirty="0" smtClean="0"/>
              <a:t>relationship.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	The Correlation Coefficient of </a:t>
            </a:r>
            <a:r>
              <a:rPr lang="en-US" b="1" dirty="0" smtClean="0"/>
              <a:t>0 </a:t>
            </a:r>
            <a:r>
              <a:rPr lang="en-US" b="1" dirty="0"/>
              <a:t>indicates </a:t>
            </a:r>
            <a:r>
              <a:rPr lang="en-US" dirty="0" smtClean="0"/>
              <a:t>no relationship.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24164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1075" y="1534923"/>
            <a:ext cx="9172575" cy="3876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0231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researcher finds that students who have </a:t>
            </a:r>
            <a:r>
              <a:rPr lang="en-US" b="1" dirty="0" smtClean="0"/>
              <a:t>more absences </a:t>
            </a:r>
            <a:r>
              <a:rPr lang="en-US" dirty="0" smtClean="0"/>
              <a:t>gets </a:t>
            </a:r>
            <a:r>
              <a:rPr lang="en-US" b="1" dirty="0" smtClean="0"/>
              <a:t>poorer grades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		</a:t>
            </a:r>
            <a:r>
              <a:rPr lang="en-US" b="1" dirty="0" smtClean="0"/>
              <a:t>Is it positive or negative?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1307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 </a:t>
            </a:r>
            <a:r>
              <a:rPr lang="en-US" dirty="0"/>
              <a:t>researcher finds </a:t>
            </a:r>
            <a:r>
              <a:rPr lang="en-US" dirty="0" smtClean="0"/>
              <a:t>relationship between </a:t>
            </a:r>
            <a:r>
              <a:rPr lang="en-US" b="1" dirty="0" smtClean="0"/>
              <a:t>IQ </a:t>
            </a:r>
            <a:r>
              <a:rPr lang="en-US" dirty="0" smtClean="0"/>
              <a:t>and </a:t>
            </a:r>
            <a:r>
              <a:rPr lang="en-US" b="1" dirty="0" smtClean="0"/>
              <a:t>self esteem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1371600" lvl="3" indent="0">
              <a:buNone/>
            </a:pPr>
            <a:r>
              <a:rPr lang="en-US" sz="2800" b="1" dirty="0" smtClean="0"/>
              <a:t>		Is </a:t>
            </a:r>
            <a:r>
              <a:rPr lang="en-US" sz="2800" b="1" dirty="0"/>
              <a:t>it positive or negative?</a:t>
            </a:r>
          </a:p>
          <a:p>
            <a:pPr lvl="3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987175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Selecting a problem</a:t>
            </a:r>
          </a:p>
          <a:p>
            <a:r>
              <a:rPr lang="en-US" b="1" dirty="0" smtClean="0"/>
              <a:t>Choosing a sample (n=30 at least)</a:t>
            </a:r>
          </a:p>
          <a:p>
            <a:r>
              <a:rPr lang="en-US" b="1" dirty="0" smtClean="0"/>
              <a:t>Selecting or developing instruments (tests, questionnaires, observation)</a:t>
            </a:r>
          </a:p>
          <a:p>
            <a:r>
              <a:rPr lang="en-US" b="1" dirty="0" smtClean="0"/>
              <a:t>Collecting and analyzing data</a:t>
            </a:r>
          </a:p>
          <a:p>
            <a:r>
              <a:rPr lang="en-US" b="1" dirty="0" smtClean="0"/>
              <a:t>Interpreting results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3869672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Raw scores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Such as standardized test scores.</a:t>
            </a:r>
          </a:p>
          <a:p>
            <a:r>
              <a:rPr lang="en-US" b="1" dirty="0" smtClean="0"/>
              <a:t>Measures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Such as grade point average.</a:t>
            </a:r>
          </a:p>
          <a:p>
            <a:r>
              <a:rPr lang="en-US" b="1" dirty="0" smtClean="0"/>
              <a:t>Dichotomous Data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Such as male/female, Pass/fail.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5272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Standardized test.</a:t>
            </a:r>
          </a:p>
          <a:p>
            <a:endParaRPr lang="en-US" b="1" dirty="0" smtClean="0"/>
          </a:p>
          <a:p>
            <a:r>
              <a:rPr lang="en-US" b="1" dirty="0" smtClean="0"/>
              <a:t>Direct techniques such as monitoring.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903051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correlational research 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Sometimes it is called </a:t>
            </a:r>
            <a:r>
              <a:rPr lang="en-US" b="1" dirty="0" smtClean="0"/>
              <a:t>associational research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It is study of quantitative method of research in which researcher determines </a:t>
            </a:r>
            <a:r>
              <a:rPr lang="en-US" b="1" dirty="0" smtClean="0"/>
              <a:t>natural</a:t>
            </a:r>
            <a:r>
              <a:rPr lang="en-US" dirty="0" smtClean="0"/>
              <a:t> </a:t>
            </a:r>
            <a:r>
              <a:rPr lang="en-US" b="1" dirty="0" smtClean="0"/>
              <a:t>relationship between the 2 or more quantitative variables from the same group of subjects</a:t>
            </a:r>
            <a:r>
              <a:rPr lang="en-US" dirty="0" smtClean="0"/>
              <a:t>(a similarity between them, not a difference between their means)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2369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Statistical software programs can be used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Excel</a:t>
            </a:r>
          </a:p>
          <a:p>
            <a:r>
              <a:rPr lang="en-US" b="1" dirty="0" smtClean="0"/>
              <a:t>SPSS</a:t>
            </a:r>
          </a:p>
          <a:p>
            <a:r>
              <a:rPr lang="en-US" b="1" dirty="0" smtClean="0"/>
              <a:t>NCSS</a:t>
            </a:r>
          </a:p>
          <a:p>
            <a:r>
              <a:rPr lang="en-US" b="1" dirty="0" smtClean="0"/>
              <a:t>PASS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939842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Correlational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The relationship between high I.Q and high GPA.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/>
              <a:t>The relationship </a:t>
            </a:r>
            <a:r>
              <a:rPr lang="en-US" b="1" dirty="0" smtClean="0"/>
              <a:t>between low economical conditions and domestic violence.</a:t>
            </a:r>
          </a:p>
          <a:p>
            <a:endParaRPr lang="en-US" b="1" dirty="0" smtClean="0"/>
          </a:p>
          <a:p>
            <a:r>
              <a:rPr lang="en-US" b="1" dirty="0" smtClean="0"/>
              <a:t>The relationship between unemployment and increasing crimes.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3493916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Correlational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/>
              <a:t>The relationship between </a:t>
            </a:r>
            <a:r>
              <a:rPr lang="en-US" b="1" dirty="0" smtClean="0"/>
              <a:t>profit of company and salary increase of employees.</a:t>
            </a:r>
          </a:p>
          <a:p>
            <a:endParaRPr lang="en-US" b="1" dirty="0"/>
          </a:p>
          <a:p>
            <a:r>
              <a:rPr lang="en-US" b="1" dirty="0"/>
              <a:t>The relationship between </a:t>
            </a:r>
            <a:r>
              <a:rPr lang="en-US" b="1" dirty="0" smtClean="0"/>
              <a:t>Stock Exchange and Political state of country.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1191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Refrences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 smtClean="0"/>
              <a:t>Anderson,A</a:t>
            </a:r>
            <a:r>
              <a:rPr lang="en-US" dirty="0" smtClean="0"/>
              <a:t>. (1990) Fundamentals of educational research.</a:t>
            </a:r>
          </a:p>
          <a:p>
            <a:pPr marL="0" indent="0">
              <a:buNone/>
            </a:pPr>
            <a:r>
              <a:rPr lang="en-US" dirty="0" err="1" smtClean="0"/>
              <a:t>Ary</a:t>
            </a:r>
            <a:r>
              <a:rPr lang="en-US" dirty="0" smtClean="0"/>
              <a:t> D.&amp; et al., (2006) Introduction of research in education.</a:t>
            </a:r>
          </a:p>
          <a:p>
            <a:pPr marL="0" indent="0">
              <a:buNone/>
            </a:pPr>
            <a:r>
              <a:rPr lang="en-US" dirty="0" smtClean="0"/>
              <a:t>Best, J.W. &amp; </a:t>
            </a:r>
            <a:r>
              <a:rPr lang="en-US" dirty="0" err="1" smtClean="0"/>
              <a:t>Kahn,J</a:t>
            </a:r>
            <a:r>
              <a:rPr lang="en-US" dirty="0" smtClean="0"/>
              <a:t> .V. (2006) Research </a:t>
            </a:r>
            <a:r>
              <a:rPr lang="en-US" smtClean="0"/>
              <a:t>in education.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164034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Thank you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625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Explanatory Studies</a:t>
            </a:r>
          </a:p>
          <a:p>
            <a:endParaRPr lang="en-US" b="1" dirty="0"/>
          </a:p>
          <a:p>
            <a:r>
              <a:rPr lang="en-US" b="1" dirty="0" smtClean="0"/>
              <a:t>Prediction Studies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343327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Explanatory </a:t>
            </a:r>
            <a:r>
              <a:rPr lang="en-US" sz="3200" b="1" dirty="0" smtClean="0"/>
              <a:t>Studies:</a:t>
            </a:r>
          </a:p>
          <a:p>
            <a:pPr marL="0" indent="0">
              <a:buNone/>
            </a:pPr>
            <a:r>
              <a:rPr lang="en-US" sz="3200" b="1" dirty="0" smtClean="0"/>
              <a:t>		</a:t>
            </a:r>
            <a:r>
              <a:rPr lang="en-US" sz="3200" dirty="0" smtClean="0"/>
              <a:t>It helps to explain importance of human behaviors and investigates more complex variables.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 smtClean="0"/>
              <a:t>For Example: </a:t>
            </a:r>
            <a:r>
              <a:rPr lang="en-US" sz="3200" dirty="0" smtClean="0"/>
              <a:t>The relationship between frequency of smoking and lung cancer. There are other factors; life style , environment </a:t>
            </a:r>
            <a:r>
              <a:rPr lang="en-US" sz="3200" dirty="0" err="1" smtClean="0"/>
              <a:t>etc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11261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 of correlational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Prediction </a:t>
            </a:r>
            <a:r>
              <a:rPr lang="en-US" b="1" dirty="0"/>
              <a:t>Studies:</a:t>
            </a:r>
          </a:p>
          <a:p>
            <a:pPr marL="0" indent="0">
              <a:buNone/>
            </a:pPr>
            <a:r>
              <a:rPr lang="en-US" b="1" dirty="0"/>
              <a:t>		</a:t>
            </a:r>
            <a:r>
              <a:rPr lang="en-US" dirty="0"/>
              <a:t>It helps to </a:t>
            </a:r>
            <a:r>
              <a:rPr lang="en-US" dirty="0" smtClean="0"/>
              <a:t>predict likely outcomes.</a:t>
            </a: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For Example: </a:t>
            </a:r>
            <a:r>
              <a:rPr lang="en-US" dirty="0" smtClean="0"/>
              <a:t>High school grades are related to college grades. High school grades can be used to predict the student college grades.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0904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correlational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It describes the </a:t>
            </a:r>
            <a:r>
              <a:rPr lang="en-US" b="1" dirty="0" smtClean="0"/>
              <a:t>degree to which two or more variables are related </a:t>
            </a:r>
            <a:r>
              <a:rPr lang="en-US" dirty="0" smtClean="0"/>
              <a:t>and it does so by using a correlation coefficient.</a:t>
            </a:r>
          </a:p>
          <a:p>
            <a:endParaRPr lang="en-US" dirty="0" smtClean="0"/>
          </a:p>
          <a:p>
            <a:r>
              <a:rPr lang="en-US" dirty="0" smtClean="0"/>
              <a:t>Sample size of at least </a:t>
            </a:r>
            <a:r>
              <a:rPr lang="en-US" b="1" dirty="0" smtClean="0"/>
              <a:t>30  participants.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basic research question for correlation research is – </a:t>
            </a:r>
            <a:r>
              <a:rPr lang="en-US" b="1" dirty="0" smtClean="0"/>
              <a:t>what is the relationship between two or more variables for a given set of subject.</a:t>
            </a:r>
          </a:p>
        </p:txBody>
      </p:sp>
    </p:spTree>
    <p:extLst>
      <p:ext uri="{BB962C8B-B14F-4D97-AF65-F5344CB8AC3E}">
        <p14:creationId xmlns="" xmlns:p14="http://schemas.microsoft.com/office/powerpoint/2010/main" val="635269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correlational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Variables must be </a:t>
            </a:r>
            <a:r>
              <a:rPr lang="en-US" b="1" dirty="0" smtClean="0"/>
              <a:t>quantifiable</a:t>
            </a:r>
            <a:r>
              <a:rPr lang="en-US" dirty="0" smtClean="0"/>
              <a:t> and usually represent </a:t>
            </a:r>
            <a:r>
              <a:rPr lang="en-US" b="1" dirty="0" smtClean="0"/>
              <a:t>ordinal</a:t>
            </a:r>
            <a:r>
              <a:rPr lang="en-US" dirty="0" smtClean="0"/>
              <a:t> scale of measure.</a:t>
            </a:r>
          </a:p>
          <a:p>
            <a:endParaRPr lang="en-US" dirty="0"/>
          </a:p>
          <a:p>
            <a:r>
              <a:rPr lang="en-US" dirty="0" smtClean="0"/>
              <a:t>Variables </a:t>
            </a:r>
            <a:r>
              <a:rPr lang="en-US" b="1" dirty="0" smtClean="0"/>
              <a:t>not usually manipulated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930132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Independent Variable (Manipulated variable)</a:t>
            </a:r>
          </a:p>
          <a:p>
            <a:pPr marL="0" indent="0">
              <a:buNone/>
            </a:pP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	it </a:t>
            </a:r>
            <a:r>
              <a:rPr lang="en-US" dirty="0"/>
              <a:t>can </a:t>
            </a:r>
            <a:r>
              <a:rPr lang="en-US" b="1" dirty="0"/>
              <a:t>intentionally changed </a:t>
            </a:r>
            <a:r>
              <a:rPr lang="en-US" dirty="0"/>
              <a:t>by researcher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/>
              <a:t>	</a:t>
            </a:r>
            <a:r>
              <a:rPr lang="en-US" dirty="0"/>
              <a:t>There can be only </a:t>
            </a:r>
            <a:r>
              <a:rPr lang="en-US" b="1" dirty="0"/>
              <a:t>one independent </a:t>
            </a:r>
            <a:r>
              <a:rPr lang="en-US" dirty="0"/>
              <a:t>variable in the research.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9895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623</Words>
  <Application>Microsoft Office PowerPoint</Application>
  <PresentationFormat>Custom</PresentationFormat>
  <Paragraphs>215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Correlational Research</vt:lpstr>
      <vt:lpstr>Historical Perspective</vt:lpstr>
      <vt:lpstr>What is correlational research ?</vt:lpstr>
      <vt:lpstr>Purpose of correlational research</vt:lpstr>
      <vt:lpstr>Purpose of correlational research</vt:lpstr>
      <vt:lpstr>Purpose of correlational research</vt:lpstr>
      <vt:lpstr>Characteristics of correlational research </vt:lpstr>
      <vt:lpstr>Characteristics of correlational research </vt:lpstr>
      <vt:lpstr>Types of variables</vt:lpstr>
      <vt:lpstr>Types of variables</vt:lpstr>
      <vt:lpstr>Types of variables</vt:lpstr>
      <vt:lpstr>Examples of variables</vt:lpstr>
      <vt:lpstr>Examples of variables</vt:lpstr>
      <vt:lpstr>Examples of variables</vt:lpstr>
      <vt:lpstr>Examples of variables</vt:lpstr>
      <vt:lpstr>Types of correlational research</vt:lpstr>
      <vt:lpstr>Naturalistic Research </vt:lpstr>
      <vt:lpstr>Survey Method</vt:lpstr>
      <vt:lpstr>Archival Research</vt:lpstr>
      <vt:lpstr>Design of Correlational Research</vt:lpstr>
      <vt:lpstr>Design of Correlational Research</vt:lpstr>
      <vt:lpstr>Design of Correlational Research</vt:lpstr>
      <vt:lpstr>Design of Correlational Research</vt:lpstr>
      <vt:lpstr>Slide 24</vt:lpstr>
      <vt:lpstr>Example of correlational research</vt:lpstr>
      <vt:lpstr>Example of correlational research</vt:lpstr>
      <vt:lpstr>Steps of Correlational Research</vt:lpstr>
      <vt:lpstr>Data Sources</vt:lpstr>
      <vt:lpstr>Research Tools</vt:lpstr>
      <vt:lpstr>Research Tools</vt:lpstr>
      <vt:lpstr>Examples of Correlational research </vt:lpstr>
      <vt:lpstr>Examples of Correlational research </vt:lpstr>
      <vt:lpstr>Refrences 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Corelational Research</dc:title>
  <dc:creator>Grace</dc:creator>
  <cp:lastModifiedBy>AWAIS COMPUTERS</cp:lastModifiedBy>
  <cp:revision>40</cp:revision>
  <dcterms:created xsi:type="dcterms:W3CDTF">2019-05-10T04:04:33Z</dcterms:created>
  <dcterms:modified xsi:type="dcterms:W3CDTF">2020-04-15T11:56:42Z</dcterms:modified>
</cp:coreProperties>
</file>